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97" r:id="rId10"/>
    <p:sldId id="29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4" r:id="rId33"/>
    <p:sldId id="290" r:id="rId34"/>
    <p:sldId id="296" r:id="rId35"/>
    <p:sldId id="291" r:id="rId36"/>
    <p:sldId id="293" r:id="rId37"/>
  </p:sldIdLst>
  <p:sldSz cx="13004800" cy="9753600"/>
  <p:notesSz cx="6858000" cy="9144000"/>
  <p:defaultTextStyle>
    <a:defPPr>
      <a:defRPr lang="it-IT"/>
    </a:defPPr>
    <a:lvl1pPr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457200" indent="-2286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914400" indent="-4572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371600" indent="-6858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828800" indent="-914400" algn="l" defTabSz="584200" rtl="0" fontAlgn="base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1524" y="-54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it-IT" noProof="0" smtClean="0">
                <a:sym typeface="Helvetica Neue" charset="0"/>
              </a:rPr>
              <a:t>Second level</a:t>
            </a:r>
          </a:p>
          <a:p>
            <a:pPr lvl="2"/>
            <a:r>
              <a:rPr lang="it-IT" noProof="0" smtClean="0">
                <a:sym typeface="Helvetica Neue" charset="0"/>
              </a:rPr>
              <a:t>Third level</a:t>
            </a:r>
          </a:p>
          <a:p>
            <a:pPr lvl="3"/>
            <a:r>
              <a:rPr lang="it-IT" noProof="0" smtClean="0">
                <a:sym typeface="Helvetica Neue" charset="0"/>
              </a:rPr>
              <a:t>Fourth level</a:t>
            </a:r>
          </a:p>
          <a:p>
            <a:pPr lvl="4"/>
            <a:r>
              <a:rPr lang="it-IT" noProof="0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28266-FB86-4A37-A2B5-7E0254327F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FBBF1-CBA0-4E60-B7B5-36821CC18F2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92972-2732-4EC7-BCE9-3341CF0BB54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13CA6-C8CA-4C87-A598-94B35D0066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F8FA6-DAD4-49CD-B4C5-7AE030814D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F50DA-7751-4FE9-8C5A-C8DBAE9CA2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6CB6D-6C1B-4EF1-80C2-A6CCF21718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F4CB6-5DCB-4096-B327-F4CFC9FD830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7C21E-00F7-4628-974E-4E9A1070EC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F088-8864-4FC7-A72F-7BE5933BC9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>
              <a:sym typeface="Helvetica Light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73EE9-33B0-4653-9C03-3E790EC1F5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slow" advClick="0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it-IT" smtClean="0">
                <a:sym typeface="Helvetica Light" charset="0"/>
              </a:rPr>
              <a:t>Second level</a:t>
            </a:r>
          </a:p>
          <a:p>
            <a:pPr lvl="2"/>
            <a:r>
              <a:rPr lang="it-IT" smtClean="0">
                <a:sym typeface="Helvetica Light" charset="0"/>
              </a:rPr>
              <a:t>Third level</a:t>
            </a:r>
          </a:p>
          <a:p>
            <a:pPr lvl="3"/>
            <a:r>
              <a:rPr lang="it-IT" smtClean="0">
                <a:sym typeface="Helvetica Light" charset="0"/>
              </a:rPr>
              <a:t>Fourth level</a:t>
            </a:r>
          </a:p>
          <a:p>
            <a:pPr lvl="4"/>
            <a:r>
              <a:rPr lang="it-IT" smtClean="0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6310313" y="9251950"/>
            <a:ext cx="369887" cy="381000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hangingPunct="0">
              <a:defRPr sz="1800"/>
            </a:lvl1pPr>
          </a:lstStyle>
          <a:p>
            <a:pPr>
              <a:defRPr/>
            </a:pPr>
            <a:fld id="{83F157AD-3129-4D3F-883E-F1E63293BB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dissolve/>
  </p:transition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2679700" indent="-444500" algn="l" defTabSz="584200" rtl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3136900" indent="-444500" algn="l" defTabSz="584200" rtl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3594100" indent="-444500" algn="l" defTabSz="584200" rtl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4051300" indent="-444500" algn="l" defTabSz="584200" rtl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ARTICOLO\%23SELFIE%20(Official%20Music%20Video)%20-%20The%20Chainsmokers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/>
          </p:cNvSpPr>
          <p:nvPr/>
        </p:nvSpPr>
        <p:spPr bwMode="auto">
          <a:xfrm>
            <a:off x="3622675" y="1852613"/>
            <a:ext cx="3889375" cy="6572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 hangingPunct="0"/>
            <a:r>
              <a:rPr lang="it-IT" b="1">
                <a:solidFill>
                  <a:srgbClr val="FF0000"/>
                </a:solidFill>
              </a:rPr>
              <a:t>CHE BELLO IL …</a:t>
            </a:r>
          </a:p>
        </p:txBody>
      </p:sp>
      <p:pic>
        <p:nvPicPr>
          <p:cNvPr id="4" name="#SELFIE (Official Music Video) - The Chainsmoker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71275" y="8261350"/>
            <a:ext cx="43973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181225" y="5308600"/>
            <a:ext cx="63849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it-IT" sz="15000"/>
              <a:t>BALLO</a:t>
            </a: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712" y="628328"/>
            <a:ext cx="12335048" cy="8227217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1902" y="0"/>
            <a:ext cx="7920995" cy="97536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4" y="0"/>
            <a:ext cx="12998712" cy="97536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/>
          </p:cNvSpPr>
          <p:nvPr/>
        </p:nvSpPr>
        <p:spPr bwMode="auto">
          <a:xfrm>
            <a:off x="963613" y="947738"/>
            <a:ext cx="4675187" cy="78581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algn="ctr" hangingPunct="0"/>
            <a:r>
              <a:rPr lang="it-IT"/>
              <a:t>Ci ha colpito molto l’originalità di alcune persone, </a:t>
            </a:r>
          </a:p>
          <a:p>
            <a:pPr algn="ctr" hangingPunct="0"/>
            <a:r>
              <a:rPr lang="it-IT"/>
              <a:t>gente con il papillon e studentesse simili a damigelle. </a:t>
            </a:r>
          </a:p>
          <a:p>
            <a:pPr algn="ctr" hangingPunct="0"/>
            <a:r>
              <a:rPr lang="it-IT"/>
              <a:t>Le pettinature più gettonate sono state </a:t>
            </a:r>
          </a:p>
          <a:p>
            <a:pPr algn="ctr" hangingPunct="0"/>
            <a:r>
              <a:rPr lang="it-IT" sz="7200" b="1"/>
              <a:t>i boccoli </a:t>
            </a:r>
            <a:r>
              <a:rPr lang="it-IT"/>
              <a:t>per le donne </a:t>
            </a:r>
          </a:p>
          <a:p>
            <a:pPr algn="ctr" hangingPunct="0"/>
            <a:r>
              <a:rPr lang="it-IT"/>
              <a:t>e le creste, anche colorate, per gli uomini.</a:t>
            </a:r>
          </a:p>
        </p:txBody>
      </p:sp>
      <p:pic>
        <p:nvPicPr>
          <p:cNvPr id="4" name="Immagine 3" descr="Immagine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0312" y="700336"/>
            <a:ext cx="7078464" cy="8272272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4" y="0"/>
            <a:ext cx="12998712" cy="97536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4" y="0"/>
            <a:ext cx="12998712" cy="9753600"/>
          </a:xfrm>
          <a:prstGeom prst="rect">
            <a:avLst/>
          </a:prstGeom>
        </p:spPr>
      </p:pic>
      <p:sp>
        <p:nvSpPr>
          <p:cNvPr id="3" name="Fumetto 4 2"/>
          <p:cNvSpPr/>
          <p:nvPr/>
        </p:nvSpPr>
        <p:spPr bwMode="auto">
          <a:xfrm>
            <a:off x="6142038" y="1522413"/>
            <a:ext cx="5040312" cy="1843087"/>
          </a:xfrm>
          <a:prstGeom prst="cloudCallout">
            <a:avLst>
              <a:gd name="adj1" fmla="val -41120"/>
              <a:gd name="adj2" fmla="val 83158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>
            <a:spAutoFit/>
          </a:bodyPr>
          <a:lstStyle/>
          <a:p>
            <a:pPr algn="ctr" hangingPunct="0">
              <a:defRPr/>
            </a:pPr>
            <a:r>
              <a:rPr lang="it-IT" dirty="0"/>
              <a:t>FINALMENTE L’ABBRACCIO</a:t>
            </a: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asellaDiTesto 2"/>
          <p:cNvSpPr txBox="1">
            <a:spLocks noChangeArrowheads="1"/>
          </p:cNvSpPr>
          <p:nvPr/>
        </p:nvSpPr>
        <p:spPr bwMode="auto">
          <a:xfrm>
            <a:off x="2109788" y="1420813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endParaRPr lang="it-IT"/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3910013" y="412750"/>
            <a:ext cx="46212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it-IT" sz="6000"/>
              <a:t>CHE BOYS</a:t>
            </a:r>
            <a:r>
              <a:rPr lang="it-IT"/>
              <a:t>…</a:t>
            </a:r>
          </a:p>
        </p:txBody>
      </p:sp>
      <p:pic>
        <p:nvPicPr>
          <p:cNvPr id="5" name="Immagine 4" descr="Immagin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788" y="1360880"/>
            <a:ext cx="8778468" cy="7620376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278" y="0"/>
            <a:ext cx="7318244" cy="9753600"/>
          </a:xfrm>
          <a:prstGeom prst="rect">
            <a:avLst/>
          </a:prstGeom>
        </p:spPr>
      </p:pic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6573838" y="1276350"/>
            <a:ext cx="64309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it-IT"/>
              <a:t>…</a:t>
            </a:r>
            <a:r>
              <a:rPr lang="it-IT" sz="6000" b="1">
                <a:solidFill>
                  <a:srgbClr val="FF0000"/>
                </a:solidFill>
              </a:rPr>
              <a:t>E CHE GIRL</a:t>
            </a: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461963" y="4073525"/>
            <a:ext cx="12079287" cy="23177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algn="ctr" hangingPunct="0"/>
            <a:r>
              <a:rPr lang="it-IT"/>
              <a:t>La </a:t>
            </a:r>
            <a:r>
              <a:rPr lang="it-IT" b="1"/>
              <a:t>musica</a:t>
            </a:r>
            <a:r>
              <a:rPr lang="it-IT"/>
              <a:t> che ha accompagnato questa </a:t>
            </a:r>
          </a:p>
          <a:p>
            <a:pPr algn="ctr" hangingPunct="0"/>
            <a:r>
              <a:rPr lang="it-IT"/>
              <a:t>magnifica serata </a:t>
            </a:r>
          </a:p>
          <a:p>
            <a:pPr algn="ctr" hangingPunct="0"/>
            <a:r>
              <a:rPr lang="it-IT"/>
              <a:t>è stata principalmente “house”, </a:t>
            </a:r>
          </a:p>
          <a:p>
            <a:pPr algn="ctr" hangingPunct="0"/>
            <a:r>
              <a:rPr lang="it-IT"/>
              <a:t>quella cioè in cui prevalgono i suoni generati dal computer.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833438" y="1852613"/>
            <a:ext cx="50419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it-IT" sz="9600" b="1" u="sng">
                <a:solidFill>
                  <a:srgbClr val="FF0000"/>
                </a:solidFill>
              </a:rPr>
              <a:t>MUSICA</a:t>
            </a:r>
          </a:p>
        </p:txBody>
      </p:sp>
      <p:sp>
        <p:nvSpPr>
          <p:cNvPr id="4" name="Rettangolo 3"/>
          <p:cNvSpPr/>
          <p:nvPr/>
        </p:nvSpPr>
        <p:spPr>
          <a:xfrm>
            <a:off x="6718300" y="6748463"/>
            <a:ext cx="5316538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hangingPunct="0">
              <a:defRPr/>
            </a:pPr>
            <a:r>
              <a:rPr lang="it-IT" sz="10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MUSICA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7391400" y="1131888"/>
            <a:ext cx="38274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it-IT" sz="7200" b="1" u="sng">
                <a:solidFill>
                  <a:srgbClr val="FFFF00"/>
                </a:solidFill>
              </a:rPr>
              <a:t>MUSICA</a:t>
            </a: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0" y="7469188"/>
            <a:ext cx="56800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it-IT" sz="9600" b="1" u="sng">
                <a:solidFill>
                  <a:srgbClr val="00B0F0"/>
                </a:solidFill>
              </a:rPr>
              <a:t>MUSICA</a:t>
            </a:r>
          </a:p>
        </p:txBody>
      </p:sp>
    </p:spTree>
  </p:cSld>
  <p:clrMapOvr>
    <a:masterClrMapping/>
  </p:clrMapOvr>
  <p:transition spd="slow"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/>
          </p:cNvSpPr>
          <p:nvPr/>
        </p:nvSpPr>
        <p:spPr bwMode="auto">
          <a:xfrm>
            <a:off x="1282700" y="3008313"/>
            <a:ext cx="10437813" cy="37338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 hangingPunct="0"/>
            <a:r>
              <a:rPr lang="it-IT"/>
              <a:t>Piacevole e divertente esibizione è stata quella di</a:t>
            </a:r>
          </a:p>
          <a:p>
            <a:pPr algn="ctr" hangingPunct="0"/>
            <a:r>
              <a:rPr lang="it-IT" sz="4800" b="1"/>
              <a:t> Giacomo </a:t>
            </a:r>
          </a:p>
          <a:p>
            <a:pPr algn="ctr" hangingPunct="0"/>
            <a:r>
              <a:rPr lang="it-IT"/>
              <a:t>che ha “reppato" canzoni scritte da lui stesso, </a:t>
            </a:r>
          </a:p>
          <a:p>
            <a:pPr algn="ctr" hangingPunct="0"/>
            <a:r>
              <a:rPr lang="it-IT"/>
              <a:t>mettendosi in gioco </a:t>
            </a:r>
          </a:p>
          <a:p>
            <a:pPr algn="ctr" hangingPunct="0"/>
            <a:r>
              <a:rPr lang="it-IT"/>
              <a:t>senza avere bisogno del “bicchiere” in più </a:t>
            </a:r>
          </a:p>
          <a:p>
            <a:pPr algn="ctr" hangingPunct="0"/>
            <a:r>
              <a:rPr lang="it-IT"/>
              <a:t>e </a:t>
            </a:r>
            <a:r>
              <a:rPr lang="it-IT" sz="4400" b="1"/>
              <a:t>senza la paura del giudizio degli altri</a:t>
            </a:r>
            <a:r>
              <a:rPr lang="it-IT"/>
              <a:t>.</a:t>
            </a: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/>
          </p:cNvSpPr>
          <p:nvPr/>
        </p:nvSpPr>
        <p:spPr bwMode="auto">
          <a:xfrm>
            <a:off x="2398713" y="3148013"/>
            <a:ext cx="8342312" cy="17653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algn="ctr" hangingPunct="0"/>
            <a:r>
              <a:rPr lang="it-IT"/>
              <a:t>Dopo molti preparativi,</a:t>
            </a:r>
          </a:p>
          <a:p>
            <a:pPr algn="ctr" hangingPunct="0"/>
            <a:r>
              <a:rPr lang="it-IT"/>
              <a:t>si è avverato il sogno di molti studenti:</a:t>
            </a:r>
          </a:p>
          <a:p>
            <a:pPr algn="ctr" hangingPunct="0"/>
            <a:r>
              <a:rPr lang="it-IT"/>
              <a:t>il ballo scolastico!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341813" y="1131888"/>
            <a:ext cx="51435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hangingPunct="0">
              <a:defRPr/>
            </a:pPr>
            <a:r>
              <a:rPr lang="it-IT" sz="6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FINALMENTE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6070600" y="7037388"/>
            <a:ext cx="61150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it-IT" sz="6000" b="1">
                <a:solidFill>
                  <a:srgbClr val="0070C0"/>
                </a:solidFill>
              </a:rPr>
              <a:t>FINALMENTE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525463" y="428625"/>
            <a:ext cx="647700" cy="932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it-IT" sz="6000" b="1">
                <a:solidFill>
                  <a:srgbClr val="FF0000"/>
                </a:solidFill>
              </a:rPr>
              <a:t>FINALMENTE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08" y="0"/>
            <a:ext cx="12934384" cy="97536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check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it-IT" dirty="0" smtClean="0"/>
          </a:p>
        </p:txBody>
      </p:sp>
      <p:pic>
        <p:nvPicPr>
          <p:cNvPr id="5" name="Immagine 4" descr="Immagine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418389"/>
            <a:ext cx="13013675" cy="8922907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4" y="0"/>
            <a:ext cx="12998712" cy="97536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split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/>
          </p:cNvSpPr>
          <p:nvPr/>
        </p:nvSpPr>
        <p:spPr bwMode="auto">
          <a:xfrm>
            <a:off x="3286125" y="3571875"/>
            <a:ext cx="5592763" cy="12096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 hangingPunct="0"/>
            <a:r>
              <a:rPr lang="it-IT"/>
              <a:t>In un angolo ben decorato </a:t>
            </a:r>
          </a:p>
          <a:p>
            <a:pPr algn="ctr" hangingPunct="0"/>
            <a:r>
              <a:rPr lang="it-IT"/>
              <a:t>era possibile fare anche 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2757488" y="5237163"/>
            <a:ext cx="70913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it-IT" sz="9600" b="1">
                <a:solidFill>
                  <a:srgbClr val="00B050"/>
                </a:solidFill>
              </a:rPr>
              <a:t>foto ricordo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7654925" y="700088"/>
            <a:ext cx="47513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it-IT" sz="9600" b="1">
                <a:solidFill>
                  <a:srgbClr val="00B050"/>
                </a:solidFill>
              </a:rPr>
              <a:t>foto ricordo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525463" y="412750"/>
            <a:ext cx="47529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it-IT" sz="9600" b="1">
                <a:solidFill>
                  <a:srgbClr val="00B050"/>
                </a:solidFill>
              </a:rPr>
              <a:t>foto ricordo</a:t>
            </a:r>
          </a:p>
        </p:txBody>
      </p:sp>
    </p:spTree>
  </p:cSld>
  <p:clrMapOvr>
    <a:masterClrMapping/>
  </p:clrMapOvr>
  <p:transition spd="slow" advClick="0" advTm="9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4" y="0"/>
            <a:ext cx="12998712" cy="97536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530225" eaLnBrk="1"/>
            <a:endParaRPr lang="it-IT" sz="720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/>
            <a:endParaRPr lang="it-IT" smtClean="0"/>
          </a:p>
        </p:txBody>
      </p:sp>
      <p:pic>
        <p:nvPicPr>
          <p:cNvPr id="5" name="Immagine 4" descr="Immagin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4" y="0"/>
            <a:ext cx="12998712" cy="97536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4" y="0"/>
            <a:ext cx="12998712" cy="97536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blind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4" y="0"/>
            <a:ext cx="12998712" cy="97536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4" y="0"/>
            <a:ext cx="12998712" cy="97536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9836"/>
            <a:ext cx="13004800" cy="8673927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/>
          </p:cNvSpPr>
          <p:nvPr/>
        </p:nvSpPr>
        <p:spPr bwMode="auto">
          <a:xfrm>
            <a:off x="2590800" y="3994150"/>
            <a:ext cx="7821613" cy="17653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 hangingPunct="0"/>
            <a:r>
              <a:rPr lang="it-IT"/>
              <a:t>E’ stata una serata spettacolare, </a:t>
            </a:r>
          </a:p>
          <a:p>
            <a:pPr algn="ctr" hangingPunct="0"/>
            <a:r>
              <a:rPr lang="it-IT"/>
              <a:t>un’emozione mai provata fino ad ora: </a:t>
            </a:r>
          </a:p>
          <a:p>
            <a:pPr algn="ctr" hangingPunct="0"/>
            <a:r>
              <a:rPr lang="it-IT"/>
              <a:t>infatti questa è stata la …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2159000" y="6389688"/>
            <a:ext cx="642461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it-IT" sz="6000" b="1" u="sng">
                <a:solidFill>
                  <a:srgbClr val="7030A0"/>
                </a:solidFill>
              </a:rPr>
              <a:t>PRIMA EDIZIONE</a:t>
            </a:r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09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56320"/>
            <a:ext cx="13004800" cy="8673927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9836"/>
            <a:ext cx="13004800" cy="8673927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9836"/>
            <a:ext cx="13004800" cy="8673927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/>
          </p:cNvSpPr>
          <p:nvPr/>
        </p:nvSpPr>
        <p:spPr bwMode="auto">
          <a:xfrm>
            <a:off x="6070600" y="2152650"/>
            <a:ext cx="5400675" cy="50879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algn="ctr" hangingPunct="0"/>
            <a:r>
              <a:rPr lang="it-IT"/>
              <a:t>Momento clou della serata è stata l’elezione </a:t>
            </a:r>
          </a:p>
          <a:p>
            <a:pPr algn="ctr" hangingPunct="0"/>
            <a:r>
              <a:rPr lang="it-IT"/>
              <a:t>dei re e delle reginette del ballo: </a:t>
            </a:r>
          </a:p>
          <a:p>
            <a:pPr algn="ctr" hangingPunct="0"/>
            <a:r>
              <a:rPr lang="it-IT"/>
              <a:t>Giorgia Guizzetti e Alessandro Pasinetti</a:t>
            </a:r>
          </a:p>
          <a:p>
            <a:pPr algn="ctr" hangingPunct="0"/>
            <a:r>
              <a:rPr lang="it-IT"/>
              <a:t> a pari merito con</a:t>
            </a:r>
          </a:p>
          <a:p>
            <a:pPr algn="ctr" hangingPunct="0"/>
            <a:r>
              <a:rPr lang="it-IT"/>
              <a:t> Francesca Oprandi e Matteo Pennacchio.</a:t>
            </a:r>
          </a:p>
        </p:txBody>
      </p:sp>
      <p:pic>
        <p:nvPicPr>
          <p:cNvPr id="4" name="Immagine 3" descr="Immagine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784" y="1996480"/>
            <a:ext cx="4315968" cy="5748528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17408" cy="5486400"/>
          </a:xfrm>
          <a:prstGeom prst="rect">
            <a:avLst/>
          </a:prstGeom>
        </p:spPr>
      </p:pic>
      <p:cxnSp>
        <p:nvCxnSpPr>
          <p:cNvPr id="4" name="Connettore 2 3"/>
          <p:cNvCxnSpPr/>
          <p:nvPr/>
        </p:nvCxnSpPr>
        <p:spPr bwMode="auto">
          <a:xfrm flipH="1">
            <a:off x="4341813" y="844550"/>
            <a:ext cx="3889375" cy="719138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arrow"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662988" y="555625"/>
            <a:ext cx="2073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it-IT"/>
              <a:t>MATTEO</a:t>
            </a: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8589963" y="2355850"/>
            <a:ext cx="3032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it-IT"/>
              <a:t>FRANCESCA</a:t>
            </a:r>
          </a:p>
        </p:txBody>
      </p:sp>
      <p:pic>
        <p:nvPicPr>
          <p:cNvPr id="9" name="Immagine 8" descr="Immagine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880" y="4078224"/>
            <a:ext cx="8503920" cy="5675376"/>
          </a:xfrm>
          <a:prstGeom prst="rect">
            <a:avLst/>
          </a:prstGeom>
        </p:spPr>
      </p:pic>
      <p:cxnSp>
        <p:nvCxnSpPr>
          <p:cNvPr id="11" name="Connettore 2 10"/>
          <p:cNvCxnSpPr/>
          <p:nvPr/>
        </p:nvCxnSpPr>
        <p:spPr bwMode="auto">
          <a:xfrm flipH="1">
            <a:off x="7870825" y="3148013"/>
            <a:ext cx="1655763" cy="2952750"/>
          </a:xfrm>
          <a:prstGeom prst="straightConnector1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miter lim="400000"/>
            <a:headEnd type="none" w="med" len="med"/>
            <a:tailEnd type="arrow"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  <p:transition spd="slow" advClick="0" advTm="4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/>
          </p:cNvSpPr>
          <p:nvPr/>
        </p:nvSpPr>
        <p:spPr bwMode="auto">
          <a:xfrm>
            <a:off x="598488" y="1824038"/>
            <a:ext cx="12406312" cy="61055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algn="ctr" hangingPunct="0"/>
            <a:r>
              <a:rPr lang="it-IT"/>
              <a:t>Dobbiamo ringraziare naturalmente la nostra </a:t>
            </a:r>
            <a:r>
              <a:rPr lang="it-IT" sz="6600" b="1"/>
              <a:t>Dirigente</a:t>
            </a:r>
            <a:r>
              <a:rPr lang="it-IT"/>
              <a:t>, </a:t>
            </a:r>
          </a:p>
          <a:p>
            <a:pPr algn="ctr" hangingPunct="0"/>
            <a:r>
              <a:rPr lang="it-IT"/>
              <a:t>dott.ssa Monica Sirtoli, </a:t>
            </a:r>
          </a:p>
          <a:p>
            <a:pPr algn="ctr" hangingPunct="0"/>
            <a:r>
              <a:rPr lang="it-IT"/>
              <a:t>che ha permesso che tutto questo si realizzasse.</a:t>
            </a:r>
          </a:p>
          <a:p>
            <a:pPr algn="ctr" hangingPunct="0"/>
            <a:r>
              <a:rPr lang="it-IT"/>
              <a:t>Sotto il suo  sguardo attento e vigile, </a:t>
            </a:r>
          </a:p>
          <a:p>
            <a:pPr algn="ctr" hangingPunct="0"/>
            <a:r>
              <a:rPr lang="it-IT"/>
              <a:t>ma non invadente,</a:t>
            </a:r>
          </a:p>
          <a:p>
            <a:pPr algn="ctr" hangingPunct="0"/>
            <a:r>
              <a:rPr lang="it-IT"/>
              <a:t> anzi complice, </a:t>
            </a:r>
          </a:p>
          <a:p>
            <a:pPr algn="ctr" hangingPunct="0"/>
            <a:r>
              <a:rPr lang="it-IT"/>
              <a:t>la serata è letteralmente volata: </a:t>
            </a:r>
          </a:p>
          <a:p>
            <a:pPr algn="ctr" hangingPunct="0"/>
            <a:r>
              <a:rPr lang="it-IT"/>
              <a:t>lei stessa si è divertita insieme a noi </a:t>
            </a:r>
          </a:p>
          <a:p>
            <a:pPr algn="ctr" hangingPunct="0"/>
            <a:r>
              <a:rPr lang="it-IT"/>
              <a:t>e con noi ha ballato.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030288" y="7613650"/>
            <a:ext cx="103679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it-IT" sz="9600" b="1">
                <a:solidFill>
                  <a:srgbClr val="002060"/>
                </a:solidFill>
              </a:rPr>
              <a:t>GRAZIE</a:t>
            </a: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56 -0.38975 C -0.1157 -0.44211 0.16194 -0.50926 0.44215 -0.54682 C 0.46765 -0.55024 0.43446 -0.49593 0.4308 -0.48943 C 0.42652 -0.4717 0.43153 -0.48894 0.42176 -0.46829 C 0.41225 -0.44812 0.42298 -0.4639 0.41041 -0.44113 C 0.40468 -0.43073 0.39906 -0.41999 0.39223 -0.41089 C 0.38918 -0.40682 0.38576 -0.40341 0.3832 -0.39886 C 0.37051 -0.37707 0.38393 -0.3878 0.36514 -0.37772 C 0.35977 -0.36861 0.35367 -0.36032 0.34915 -0.3504 C 0.34207 -0.33479 0.33267 -0.31219 0.32194 -0.29902 C 0.29972 -0.27186 0.309 -0.28439 0.29252 -0.27186 C 0.28044 -0.2626 0.27165 -0.2517 0.25847 -0.24471 C 0.24859 -0.23154 0.24261 -0.23024 0.22906 -0.22666 C 0.19782 -0.20959 0.15608 -0.21902 0.12472 -0.22048 C 0.10202 -0.23349 0.07956 -0.24243 0.06345 -0.26894 C 0.05467 -0.28341 0.03856 -0.31414 0.03856 -0.31414 C 0.02855 -0.35853 0.03416 -0.32991 0.02721 -0.37463 C 0.02501 -0.38878 0.02037 -0.41691 0.02037 -0.41691 C 0.02184 -0.43008 0.02208 -0.44357 0.02489 -0.45625 C 0.02806 -0.47073 0.05369 -0.48682 0.05674 -0.48943 C 0.05943 -0.4917 0.06284 -0.49121 0.06577 -0.49252 C 0.08408 -0.50065 0.10104 -0.50471 0.1202 -0.50764 C 0.13643 -0.50601 0.14778 -0.51186 0.15877 -0.49853 C 0.16511 -0.49089 0.17683 -0.4743 0.17683 -0.4743 C 0.17756 -0.47121 0.17793 -0.46796 0.17915 -0.4652 C 0.18098 -0.46081 0.1844 -0.45772 0.18598 -0.45317 C 0.18757 -0.44845 0.18745 -0.44308 0.18818 -0.43804 C 0.18745 -0.42195 0.18793 -0.40569 0.18598 -0.38975 C 0.18562 -0.38699 0.18244 -0.38617 0.18134 -0.38373 C 0.16816 -0.35463 0.19428 -0.39837 0.17231 -0.36552 C 0.16719 -0.35788 0.1606 -0.34569 0.15425 -0.33837 C 0.14327 -0.32585 0.13619 -0.32357 0.1224 -0.31121 C 0.10885 -0.29902 0.10129 -0.29073 0.08615 -0.28406 C 0.07468 -0.26845 0.04625 -0.27284 0.03404 -0.27186 C 0.01439 -0.27495 -0.0055 -0.27625 -0.0249 -0.28097 C -0.03052 -0.28227 -0.03528 -0.28747 -0.04077 -0.29008 C -0.04821 -0.29349 -0.0559 -0.29609 -0.06347 -0.29902 C -0.09422 -0.3265 -0.13669 -0.37235 -0.15195 -0.41691 C -0.16379 -0.45138 -0.17636 -0.48699 -0.186 -0.5226 C -0.20919 -0.60861 -0.21663 -0.69999 -0.23127 -0.78861 C -0.22981 -0.81772 -0.22944 -0.84715 -0.22676 -0.87609 C -0.22529 -0.89154 -0.21163 -0.90975 -0.20186 -0.91837 C -0.16574 -0.95024 -0.124 -0.95642 -0.08165 -0.96081 C -0.0232 -0.95691 -0.0509 -0.96308 -0.01819 -0.94569 C -0.01136 -0.93658 -0.00452 -0.92747 0.00231 -0.91837 C 0.00451 -0.91544 0.00683 -0.91219 0.00902 -0.90926 C 0.01061 -0.90747 0.01366 -0.90341 0.01366 -0.90341 C 0.01513 -0.89934 0.01647 -0.89512 0.01818 -0.89121 C 0.01952 -0.88812 0.02196 -0.88569 0.02269 -0.88227 C 0.03038 -0.84747 0.01927 -0.87186 0.02953 -0.85203 C 0.03429 -0.83252 0.03477 -0.81186 0.03624 -0.79154 C 0.03477 -0.73788 0.03746 -0.72894 0.02953 -0.69186 C 0.0244 -0.66796 0.03075 -0.69056 0.02269 -0.67073 C 0.01952 -0.66276 0.01366 -0.6465 0.01366 -0.6465 C 0.01146 -0.63203 0.00988 -0.6265 0.00231 -0.61625 C -0.00037 -0.60601 -5.74567E-6 -0.60422 -0.00684 -0.59512 C -0.00879 -0.59252 -0.0116 -0.5917 -0.01355 -0.5891 C -0.01624 -0.58552 -0.01758 -0.58032 -0.02039 -0.57707 C -0.02991 -0.56585 -0.03699 -0.56406 -0.0476 -0.55593 C -0.06445 -0.54308 -0.07213 -0.53674 -0.09068 -0.52878 C -0.10814 -0.52975 -0.12559 -0.5291 -0.14292 -0.5317 C -0.15378 -0.53333 -0.17013 -0.55593 -0.17013 -0.55593 C -0.1716 -0.55999 -0.1727 -0.56422 -0.17465 -0.56796 C -0.17648 -0.57138 -0.17965 -0.57349 -0.18136 -0.57707 C -0.18612 -0.58715 -0.18832 -0.60178 -0.19051 -0.61333 C -0.18832 -0.6665 -0.19979 -0.66991 -0.17013 -0.68276 C -0.16025 -0.67967 -0.1489 -0.6813 -0.1406 -0.67365 C -0.13328 -0.66699 -0.13315 -0.65186 -0.12693 -0.64357 C -0.11155 -0.62276 -0.10508 -0.59349 -0.0952 -0.56796 C -0.09251 -0.54975 -0.08959 -0.53154 -0.08617 -0.51365 C -0.08849 -0.48536 -0.08983 -0.45707 -0.093 -0.42894 C -0.09593 -0.40308 -0.11619 -0.37674 -0.12693 -0.35951 C -0.14499 -0.33056 -0.16794 -0.3143 -0.19503 -0.30812 C -0.20565 -0.31008 -0.21639 -0.31089 -0.22676 -0.31414 C -0.22944 -0.31495 -0.23262 -0.31691 -0.23359 -0.32032 C -0.23542 -0.32634 -0.2259 -0.33658 -0.22444 -0.33837 C -0.21504 -0.3491 -0.20906 -0.35024 -0.19723 -0.35349 C -0.18588 -0.35154 -0.17416 -0.35186 -0.1633 -0.34747 C -0.15414 -0.34373 -0.14426 -0.31577 -0.13828 -0.3052 C -0.13352 -0.28552 -0.11924 -0.2504 -0.10655 -0.23869 C -0.10106 -0.23365 -0.09447 -0.23073 -0.08849 -0.22666 C -0.083 -0.22308 -0.07641 -0.22455 -0.0703 -0.22357 C -0.03894 -0.22585 -0.02173 -0.22357 0.00231 -0.24471 C 0.02062 -0.1691 -5.74567E-6 -0.07983 -5.74567E-6 7.39837E-6 " pathEditMode="relative" ptsTypes="ffffffffffffffffffffffffffff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/>
          </p:cNvSpPr>
          <p:nvPr/>
        </p:nvSpPr>
        <p:spPr bwMode="auto">
          <a:xfrm>
            <a:off x="3333750" y="3508375"/>
            <a:ext cx="6356350" cy="8413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algn="ctr" hangingPunct="0"/>
            <a:r>
              <a:rPr lang="it-IT" sz="4800">
                <a:solidFill>
                  <a:srgbClr val="00B0F0"/>
                </a:solidFill>
              </a:rPr>
              <a:t>Che dire? </a:t>
            </a:r>
          </a:p>
        </p:txBody>
      </p:sp>
      <p:sp>
        <p:nvSpPr>
          <p:cNvPr id="39939" name="Rectangle 2"/>
          <p:cNvSpPr>
            <a:spLocks/>
          </p:cNvSpPr>
          <p:nvPr/>
        </p:nvSpPr>
        <p:spPr bwMode="auto">
          <a:xfrm>
            <a:off x="9618663" y="7766050"/>
            <a:ext cx="2478087" cy="6477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 hangingPunct="0"/>
            <a:r>
              <a:rPr lang="it-IT" i="1" u="sng"/>
              <a:t>Classe III C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957263" y="1781175"/>
            <a:ext cx="11596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it-IT" sz="4800"/>
              <a:t>La serata è stata epica, divina, “da sballo”</a:t>
            </a: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181225" y="5813425"/>
            <a:ext cx="57388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it-IT" sz="5400">
                <a:solidFill>
                  <a:srgbClr val="FF0000"/>
                </a:solidFill>
              </a:rPr>
              <a:t>Grazie a tutti e…</a:t>
            </a:r>
          </a:p>
          <a:p>
            <a:pPr algn="ctr" hangingPunct="0"/>
            <a:r>
              <a:rPr lang="it-IT" sz="5400">
                <a:solidFill>
                  <a:srgbClr val="FF0000"/>
                </a:solidFill>
              </a:rPr>
              <a:t> Al prossimo ballo</a:t>
            </a:r>
            <a:r>
              <a:rPr lang="it-IT"/>
              <a:t>.</a:t>
            </a: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/>
          </p:cNvSpPr>
          <p:nvPr/>
        </p:nvSpPr>
        <p:spPr bwMode="auto">
          <a:xfrm>
            <a:off x="1833563" y="3162300"/>
            <a:ext cx="9336087" cy="34258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 hangingPunct="0"/>
            <a:r>
              <a:rPr lang="it-IT"/>
              <a:t>Dietro l’evento c’è stata una grande </a:t>
            </a:r>
          </a:p>
          <a:p>
            <a:pPr algn="ctr" hangingPunct="0"/>
            <a:endParaRPr lang="it-IT"/>
          </a:p>
          <a:p>
            <a:pPr algn="ctr" hangingPunct="0"/>
            <a:endParaRPr lang="it-IT"/>
          </a:p>
          <a:p>
            <a:pPr algn="ctr" hangingPunct="0"/>
            <a:r>
              <a:rPr lang="it-IT"/>
              <a:t>tra gli alunni e  gli adulti: </a:t>
            </a:r>
          </a:p>
          <a:p>
            <a:pPr algn="ctr" hangingPunct="0"/>
            <a:r>
              <a:rPr lang="it-IT"/>
              <a:t>proprio loro hanno fortemente creduto in noi, </a:t>
            </a:r>
          </a:p>
          <a:p>
            <a:pPr algn="ctr" hangingPunct="0"/>
            <a:r>
              <a:rPr lang="it-IT"/>
              <a:t>appoggiandoci e rispettando le nostre scelte.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4198938" y="4013200"/>
            <a:ext cx="454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it-IT" b="1"/>
              <a:t>COLLABORAZIONE</a:t>
            </a:r>
          </a:p>
        </p:txBody>
      </p:sp>
    </p:spTree>
  </p:cSld>
  <p:clrMapOvr>
    <a:masterClrMapping/>
  </p:clrMapOvr>
  <p:transition spd="slow" advClick="0" advTm="9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/>
          </p:cNvSpPr>
          <p:nvPr/>
        </p:nvSpPr>
        <p:spPr bwMode="auto">
          <a:xfrm>
            <a:off x="525463" y="877888"/>
            <a:ext cx="4608512" cy="841216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it-IT">
                <a:latin typeface="Gisha" pitchFamily="34" charset="-79"/>
                <a:cs typeface="Gisha" pitchFamily="34" charset="-79"/>
              </a:rPr>
              <a:t>Il Primo giugno, alle 17.00,</a:t>
            </a:r>
          </a:p>
          <a:p>
            <a:pPr hangingPunct="0">
              <a:lnSpc>
                <a:spcPct val="150000"/>
              </a:lnSpc>
            </a:pPr>
            <a:r>
              <a:rPr lang="it-IT">
                <a:latin typeface="Gisha" pitchFamily="34" charset="-79"/>
                <a:cs typeface="Gisha" pitchFamily="34" charset="-79"/>
              </a:rPr>
              <a:t> i ragazzi della III C si sono incontrati </a:t>
            </a:r>
          </a:p>
          <a:p>
            <a:pPr hangingPunct="0">
              <a:lnSpc>
                <a:spcPct val="150000"/>
              </a:lnSpc>
            </a:pPr>
            <a:r>
              <a:rPr lang="it-IT">
                <a:latin typeface="Gisha" pitchFamily="34" charset="-79"/>
                <a:cs typeface="Gisha" pitchFamily="34" charset="-79"/>
              </a:rPr>
              <a:t>presso la palestra di Castro, </a:t>
            </a:r>
          </a:p>
          <a:p>
            <a:pPr hangingPunct="0">
              <a:lnSpc>
                <a:spcPct val="150000"/>
              </a:lnSpc>
            </a:pPr>
            <a:r>
              <a:rPr lang="it-IT">
                <a:latin typeface="Gisha" pitchFamily="34" charset="-79"/>
                <a:cs typeface="Gisha" pitchFamily="34" charset="-79"/>
              </a:rPr>
              <a:t>fermamente convinti </a:t>
            </a:r>
          </a:p>
          <a:p>
            <a:pPr hangingPunct="0">
              <a:lnSpc>
                <a:spcPct val="150000"/>
              </a:lnSpc>
            </a:pPr>
            <a:r>
              <a:rPr lang="it-IT">
                <a:latin typeface="Gisha" pitchFamily="34" charset="-79"/>
                <a:cs typeface="Gisha" pitchFamily="34" charset="-79"/>
              </a:rPr>
              <a:t>di trasformare questo anonimo luogo in una discoteca.</a:t>
            </a:r>
          </a:p>
        </p:txBody>
      </p:sp>
      <p:pic>
        <p:nvPicPr>
          <p:cNvPr id="4" name="Immagine 3" descr="Immagin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3169" y="1556469"/>
            <a:ext cx="7929951" cy="7064747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4" y="0"/>
            <a:ext cx="12998712" cy="97536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/>
          </p:cNvSpPr>
          <p:nvPr/>
        </p:nvSpPr>
        <p:spPr bwMode="auto">
          <a:xfrm>
            <a:off x="454025" y="741363"/>
            <a:ext cx="12550775" cy="34258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50800" tIns="50800" rIns="50800" bIns="50800" anchor="ctr">
            <a:spAutoFit/>
          </a:bodyPr>
          <a:lstStyle/>
          <a:p>
            <a:pPr algn="ctr" hangingPunct="0"/>
            <a:r>
              <a:rPr lang="it-IT"/>
              <a:t>C’è chi ha posizionato le luci psichedeliche, </a:t>
            </a:r>
          </a:p>
          <a:p>
            <a:pPr algn="ctr" hangingPunct="0"/>
            <a:r>
              <a:rPr lang="it-IT"/>
              <a:t>chi ha pulito i pavimenti e sistemato i tavoli, </a:t>
            </a:r>
          </a:p>
          <a:p>
            <a:pPr algn="ctr" hangingPunct="0"/>
            <a:r>
              <a:rPr lang="it-IT"/>
              <a:t>chi ha messo in sicurezza gli attrezzi sportivi </a:t>
            </a:r>
          </a:p>
          <a:p>
            <a:pPr algn="ctr" hangingPunct="0"/>
            <a:r>
              <a:rPr lang="it-IT"/>
              <a:t>per evitarne un uso improprio e infine </a:t>
            </a:r>
          </a:p>
          <a:p>
            <a:pPr algn="ctr" hangingPunct="0"/>
            <a:r>
              <a:rPr lang="it-IT"/>
              <a:t>chi è andato a fare la spesa</a:t>
            </a:r>
          </a:p>
          <a:p>
            <a:pPr algn="ctr" hangingPunct="0"/>
            <a:r>
              <a:rPr lang="it-IT"/>
              <a:t> per allestire un ricco…</a:t>
            </a: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7439025" y="4660900"/>
            <a:ext cx="3825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it-IT" sz="7200" b="1">
                <a:solidFill>
                  <a:schemeClr val="bg1"/>
                </a:solidFill>
              </a:rPr>
              <a:t>BUFFET</a:t>
            </a:r>
          </a:p>
        </p:txBody>
      </p:sp>
      <p:pic>
        <p:nvPicPr>
          <p:cNvPr id="5" name="Immagine 4" descr="Immagin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776" y="4228728"/>
            <a:ext cx="11259312" cy="490728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/>
          </p:cNvSpPr>
          <p:nvPr/>
        </p:nvSpPr>
        <p:spPr bwMode="auto">
          <a:xfrm>
            <a:off x="814388" y="1276350"/>
            <a:ext cx="11361737" cy="12112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50800" tIns="50800" rIns="50800" bIns="50800" anchor="ctr">
            <a:spAutoFit/>
          </a:bodyPr>
          <a:lstStyle/>
          <a:p>
            <a:pPr algn="ctr" hangingPunct="0"/>
            <a:r>
              <a:rPr lang="it-IT"/>
              <a:t>Erano ormai le 20.00 </a:t>
            </a:r>
          </a:p>
          <a:p>
            <a:pPr algn="ctr" hangingPunct="0"/>
            <a:r>
              <a:rPr lang="it-IT"/>
              <a:t>quando hanno cominciato a farsi vedere i primi invitati. 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4270375" y="3221038"/>
            <a:ext cx="34655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it-IT" sz="9600">
                <a:solidFill>
                  <a:srgbClr val="FF0000"/>
                </a:solidFill>
              </a:rPr>
              <a:t>WOW</a:t>
            </a:r>
          </a:p>
        </p:txBody>
      </p:sp>
      <p:sp>
        <p:nvSpPr>
          <p:cNvPr id="9220" name="CasellaDiTesto 3"/>
          <p:cNvSpPr txBox="1">
            <a:spLocks noChangeArrowheads="1"/>
          </p:cNvSpPr>
          <p:nvPr/>
        </p:nvSpPr>
        <p:spPr bwMode="auto">
          <a:xfrm>
            <a:off x="1606550" y="5164138"/>
            <a:ext cx="9186863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it-IT"/>
              <a:t>Non si erano mai visti studenti così eleganti,</a:t>
            </a:r>
          </a:p>
          <a:p>
            <a:pPr algn="ctr" hangingPunct="0"/>
            <a:r>
              <a:rPr lang="it-IT"/>
              <a:t> tanto che si faticava a riconoscerne alcuni.</a:t>
            </a:r>
          </a:p>
        </p:txBody>
      </p:sp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691" y="575568"/>
            <a:ext cx="12369397" cy="8477696"/>
          </a:xfrm>
        </p:spPr>
      </p:pic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400000"/>
          <a:headEnd type="none" w="med" len="med"/>
          <a:tailEnd type="none" w="med" len="med"/>
        </a:ln>
        <a:effectLst>
          <a:outerShdw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444</Words>
  <Application>Microsoft Office PowerPoint</Application>
  <PresentationFormat>Personalizzato</PresentationFormat>
  <Paragraphs>85</Paragraphs>
  <Slides>36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1" baseType="lpstr">
      <vt:lpstr>Helvetica Light</vt:lpstr>
      <vt:lpstr>Arial</vt:lpstr>
      <vt:lpstr>Helvetica Neue</vt:lpstr>
      <vt:lpstr>Gisha</vt:lpstr>
      <vt:lpstr>White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Maura</cp:lastModifiedBy>
  <cp:revision>53</cp:revision>
  <dcterms:modified xsi:type="dcterms:W3CDTF">2016-09-01T13:46:29Z</dcterms:modified>
</cp:coreProperties>
</file>