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Sans Unicod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Lucida Sans Unicode"/>
      </a:defRPr>
    </a:lvl1pPr>
    <a:lvl2pPr indent="228600" latinLnBrk="0">
      <a:defRPr sz="1200">
        <a:latin typeface="+mn-lt"/>
        <a:ea typeface="+mn-ea"/>
        <a:cs typeface="+mn-cs"/>
        <a:sym typeface="Lucida Sans Unicode"/>
      </a:defRPr>
    </a:lvl2pPr>
    <a:lvl3pPr indent="457200" latinLnBrk="0">
      <a:defRPr sz="1200">
        <a:latin typeface="+mn-lt"/>
        <a:ea typeface="+mn-ea"/>
        <a:cs typeface="+mn-cs"/>
        <a:sym typeface="Lucida Sans Unicode"/>
      </a:defRPr>
    </a:lvl3pPr>
    <a:lvl4pPr indent="685800" latinLnBrk="0">
      <a:defRPr sz="1200">
        <a:latin typeface="+mn-lt"/>
        <a:ea typeface="+mn-ea"/>
        <a:cs typeface="+mn-cs"/>
        <a:sym typeface="Lucida Sans Unicode"/>
      </a:defRPr>
    </a:lvl4pPr>
    <a:lvl5pPr indent="914400" latinLnBrk="0">
      <a:defRPr sz="1200">
        <a:latin typeface="+mn-lt"/>
        <a:ea typeface="+mn-ea"/>
        <a:cs typeface="+mn-cs"/>
        <a:sym typeface="Lucida Sans Unicode"/>
      </a:defRPr>
    </a:lvl5pPr>
    <a:lvl6pPr indent="1143000" latinLnBrk="0">
      <a:defRPr sz="1200">
        <a:latin typeface="+mn-lt"/>
        <a:ea typeface="+mn-ea"/>
        <a:cs typeface="+mn-cs"/>
        <a:sym typeface="Lucida Sans Unicode"/>
      </a:defRPr>
    </a:lvl6pPr>
    <a:lvl7pPr indent="1371600" latinLnBrk="0">
      <a:defRPr sz="1200">
        <a:latin typeface="+mn-lt"/>
        <a:ea typeface="+mn-ea"/>
        <a:cs typeface="+mn-cs"/>
        <a:sym typeface="Lucida Sans Unicode"/>
      </a:defRPr>
    </a:lvl7pPr>
    <a:lvl8pPr indent="1600200" latinLnBrk="0">
      <a:defRPr sz="1200">
        <a:latin typeface="+mn-lt"/>
        <a:ea typeface="+mn-ea"/>
        <a:cs typeface="+mn-cs"/>
        <a:sym typeface="Lucida Sans Unicode"/>
      </a:defRPr>
    </a:lvl8pPr>
    <a:lvl9pPr indent="1828800" latinLnBrk="0">
      <a:defRPr sz="1200">
        <a:latin typeface="+mn-lt"/>
        <a:ea typeface="+mn-ea"/>
        <a:cs typeface="+mn-cs"/>
        <a:sym typeface="Lucida Sans Unico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3" y="4657797"/>
            <a:ext cx="9151090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194E8D"/>
              </a:gs>
              <a:gs pos="55000">
                <a:srgbClr val="5D90DA"/>
              </a:gs>
              <a:gs pos="100000">
                <a:srgbClr val="194E8D"/>
              </a:gs>
            </a:gsLst>
            <a:lin ang="3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9762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r>
              <a:t>Fare clic per modificare lo stile del titolo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685800" y="3611607"/>
            <a:ext cx="7772400" cy="1199705"/>
          </a:xfrm>
          <a:prstGeom prst="rect">
            <a:avLst/>
          </a:prstGeom>
        </p:spPr>
        <p:txBody>
          <a:bodyPr/>
          <a:lstStyle>
            <a:lvl1pPr marL="0" marR="64007" indent="0" algn="r">
              <a:buClrTx/>
              <a:buSzTx/>
              <a:buFontTx/>
              <a:buNone/>
              <a:defRPr>
                <a:solidFill>
                  <a:srgbClr val="1F497D"/>
                </a:solidFill>
              </a:defRPr>
            </a:lvl1pPr>
          </a:lstStyle>
          <a:p>
            <a:r>
              <a:t>Fare clic per modificare lo stile del sottotitolo dello schema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765" y="4952999"/>
            <a:ext cx="9147766" cy="1912089"/>
            <a:chOff x="0" y="0"/>
            <a:chExt cx="9147764" cy="1912087"/>
          </a:xfrm>
        </p:grpSpPr>
        <p:sp>
          <p:nvSpPr>
            <p:cNvPr id="18" name="Shape 18"/>
            <p:cNvSpPr/>
            <p:nvPr/>
          </p:nvSpPr>
          <p:spPr>
            <a:xfrm>
              <a:off x="1691278" y="-1"/>
              <a:ext cx="7456487" cy="48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4B8DA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9207" y="284744"/>
              <a:ext cx="9108558" cy="78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64" y="47978"/>
              <a:ext cx="9144002" cy="186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44671"/>
              <a:ext cx="9147766" cy="790302"/>
            </a:xfrm>
            <a:prstGeom prst="line">
              <a:avLst/>
            </a:prstGeom>
            <a:noFill/>
            <a:ln w="12065" cap="flat">
              <a:solidFill>
                <a:srgbClr val="6683A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386072"/>
          </a:xfrm>
          <a:prstGeom prst="rect">
            <a:avLst/>
          </a:prstGeom>
        </p:spPr>
        <p:txBody>
          <a:bodyPr/>
          <a:lstStyle/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844013" y="274639"/>
            <a:ext cx="1777471" cy="5592762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457200" y="274640"/>
            <a:ext cx="6324600" cy="5592762"/>
          </a:xfrm>
          <a:prstGeom prst="rect">
            <a:avLst/>
          </a:prstGeom>
        </p:spPr>
        <p:txBody>
          <a:bodyPr/>
          <a:lstStyle/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22376" y="1059711"/>
            <a:ext cx="7772401" cy="1828801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r>
              <a:t>Fare clic per modificare lo stile del titolo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922712" y="2931711"/>
            <a:ext cx="4572001" cy="14548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300"/>
            </a:lvl1pPr>
          </a:lstStyle>
          <a:p>
            <a:r>
              <a:t>Fare clic per modificare stili del testo dello schema</a:t>
            </a:r>
          </a:p>
        </p:txBody>
      </p:sp>
      <p:sp>
        <p:nvSpPr>
          <p:cNvPr id="41" name="Shape 41"/>
          <p:cNvSpPr/>
          <p:nvPr/>
        </p:nvSpPr>
        <p:spPr>
          <a:xfrm>
            <a:off x="3636679" y="3005471"/>
            <a:ext cx="18288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465A1"/>
              </a:gs>
              <a:gs pos="72000">
                <a:srgbClr val="6291D5"/>
              </a:gs>
              <a:gs pos="100000">
                <a:srgbClr val="88A7DA"/>
              </a:gs>
            </a:gsLst>
            <a:lin ang="16200000"/>
          </a:gradFill>
          <a:ln w="3175" cap="rnd">
            <a:solidFill>
              <a:srgbClr val="3A5E8A"/>
            </a:solidFill>
          </a:ln>
          <a:effectLst>
            <a:outerShdw blurRad="50800" dist="25400" dir="5400000" rotWithShape="0">
              <a:srgbClr val="000000">
                <a:alpha val="46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3450263" y="3005471"/>
            <a:ext cx="18288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465A1"/>
              </a:gs>
              <a:gs pos="72000">
                <a:srgbClr val="6291D5"/>
              </a:gs>
              <a:gs pos="100000">
                <a:srgbClr val="88A7DA"/>
              </a:gs>
            </a:gsLst>
            <a:lin ang="16200000"/>
          </a:gradFill>
          <a:ln w="3175" cap="rnd">
            <a:solidFill>
              <a:srgbClr val="3A5E8A"/>
            </a:solidFill>
          </a:ln>
          <a:effectLst>
            <a:outerShdw blurRad="50800" dist="25400" dir="5400000" rotWithShape="0">
              <a:srgbClr val="000000">
                <a:alpha val="46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sz="half" idx="1"/>
          </p:nvPr>
        </p:nvSpPr>
        <p:spPr>
          <a:xfrm>
            <a:off x="457200" y="1481327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59891" indent="-266700">
              <a:defRPr sz="2800"/>
            </a:lvl2pPr>
            <a:lvl3pPr marL="950975" indent="-320039">
              <a:defRPr sz="2800"/>
            </a:lvl3pPr>
            <a:lvl4pPr marL="1270000" indent="-355600">
              <a:defRPr sz="2800"/>
            </a:lvl4pPr>
            <a:lvl5pPr marL="1498600" indent="-355600">
              <a:defRPr sz="2800"/>
            </a:lvl5pPr>
          </a:lstStyle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t>Fare clic per modificare stili del testo dello schema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4645026" y="5410200"/>
            <a:ext cx="4041776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anchor="t"/>
          <a:lstStyle>
            <a:lvl1pPr algn="r">
              <a:defRPr sz="2500" b="0">
                <a:solidFill>
                  <a:schemeClr val="accent1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Fare clic per modificare lo stile del titolo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4419600" y="5355101"/>
            <a:ext cx="3974592" cy="9144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 sz="1600"/>
            </a:lvl1pPr>
          </a:lstStyle>
          <a:p>
            <a:r>
              <a:t>Fare clic per modificare stili del testo dello schema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141231" y="5443401"/>
            <a:ext cx="7162801" cy="648233"/>
          </a:xfrm>
          <a:prstGeom prst="rect">
            <a:avLst/>
          </a:prstGeom>
        </p:spPr>
        <p:txBody>
          <a:bodyPr lIns="0" tIns="0" rIns="0" bIns="0"/>
          <a:lstStyle>
            <a:lvl1pPr marL="0" marR="18288" indent="0" algn="r">
              <a:buClrTx/>
              <a:buSzTx/>
              <a:buFontTx/>
              <a:buNone/>
              <a:defRPr sz="1400"/>
            </a:lvl1pPr>
          </a:lstStyle>
          <a:p>
            <a:r>
              <a:t>Fare clic per modificare stili del testo dello schema</a:t>
            </a:r>
          </a:p>
        </p:txBody>
      </p:sp>
      <p:sp>
        <p:nvSpPr>
          <p:cNvPr id="94" name="Shape 94"/>
          <p:cNvSpPr>
            <a:spLocks noGrp="1"/>
          </p:cNvSpPr>
          <p:nvPr>
            <p:ph type="pic" idx="13"/>
          </p:nvPr>
        </p:nvSpPr>
        <p:spPr>
          <a:xfrm>
            <a:off x="228600" y="189967"/>
            <a:ext cx="8686800" cy="4389122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3"/>
          </a:xfrm>
          <a:prstGeom prst="rect">
            <a:avLst/>
          </a:prstGeom>
        </p:spPr>
        <p:txBody>
          <a:bodyPr anchor="t"/>
          <a:lstStyle>
            <a:lvl1pPr algn="r">
              <a:defRPr sz="3000" b="0">
                <a:solidFill>
                  <a:schemeClr val="accent1"/>
                </a:solidFill>
                <a:effectLst>
                  <a:outerShdw blurRad="50800" dist="25000" dir="5400000" rotWithShape="0">
                    <a:srgbClr val="000000">
                      <a:alpha val="45000"/>
                    </a:srgbClr>
                  </a:outerShdw>
                </a:effectLst>
              </a:defRPr>
            </a:lvl1pPr>
          </a:lstStyle>
          <a:p>
            <a:r>
              <a:t>Fare clic per modificare lo stile del titolo</a:t>
            </a:r>
          </a:p>
        </p:txBody>
      </p:sp>
      <p:sp>
        <p:nvSpPr>
          <p:cNvPr id="96" name="Shape 96"/>
          <p:cNvSpPr/>
          <p:nvPr/>
        </p:nvSpPr>
        <p:spPr>
          <a:xfrm>
            <a:off x="8664112" y="4988440"/>
            <a:ext cx="18288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465A1"/>
              </a:gs>
              <a:gs pos="72000">
                <a:srgbClr val="6291D5"/>
              </a:gs>
              <a:gs pos="100000">
                <a:srgbClr val="88A7DA"/>
              </a:gs>
            </a:gsLst>
            <a:lin ang="16200000"/>
          </a:gradFill>
          <a:ln w="3175" cap="rnd">
            <a:solidFill>
              <a:srgbClr val="3A5E8A"/>
            </a:solidFill>
          </a:ln>
          <a:effectLst>
            <a:outerShdw blurRad="50800" dist="25400" dir="5400000" rotWithShape="0">
              <a:srgbClr val="000000">
                <a:alpha val="46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77695" y="4988440"/>
            <a:ext cx="18288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465A1"/>
              </a:gs>
              <a:gs pos="72000">
                <a:srgbClr val="6291D5"/>
              </a:gs>
              <a:gs pos="100000">
                <a:srgbClr val="88A7DA"/>
              </a:gs>
            </a:gsLst>
            <a:lin ang="16200000"/>
          </a:gradFill>
          <a:ln w="3175" cap="rnd">
            <a:solidFill>
              <a:srgbClr val="3A5E8A"/>
            </a:solidFill>
          </a:ln>
          <a:effectLst>
            <a:outerShdw blurRad="50800" dist="25400" dir="5400000" rotWithShape="0">
              <a:srgbClr val="000000">
                <a:alpha val="46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9E8"/>
            </a:gs>
            <a:gs pos="40000">
              <a:srgbClr val="FCF8E4"/>
            </a:gs>
            <a:gs pos="100000">
              <a:srgbClr val="CEC9A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99273" y="5944935"/>
            <a:ext cx="4940625" cy="921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A4B8DA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485716" y="5939011"/>
            <a:ext cx="3690453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-6043" y="5791253"/>
            <a:ext cx="3402316" cy="108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-9238" y="5787737"/>
            <a:ext cx="3405510" cy="1084384"/>
          </a:xfrm>
          <a:prstGeom prst="line">
            <a:avLst/>
          </a:prstGeom>
          <a:ln w="12065">
            <a:solidFill>
              <a:srgbClr val="6683A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481327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Fare clic per modificare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Fare clic per modificare lo stile del titolo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760932" y="6521738"/>
            <a:ext cx="252101" cy="251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1F497D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Lucida Sans Unicode"/>
        </a:defRPr>
      </a:lvl9pPr>
    </p:titleStyle>
    <p:bodyStyle>
      <a:lvl1pPr marL="365759" marR="0" indent="-2560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1pPr>
      <a:lvl2pPr marL="661548" marR="0" indent="-26835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◦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2pPr>
      <a:lvl3pPr marL="924850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3pPr>
      <a:lvl4pPr marL="1239252" marR="0" indent="-32485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4pPr>
      <a:lvl5pPr marL="1485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5pPr>
      <a:lvl6pPr marL="17145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◾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6pPr>
      <a:lvl7pPr marL="1985962" marR="0" indent="-3857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◾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7pPr>
      <a:lvl8pPr marL="2214562" marR="0" indent="-3857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◾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8pPr>
      <a:lvl9pPr marL="2443162" marR="0" indent="-3857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◾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Lucida Sans Unicod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827583" y="1772816"/>
            <a:ext cx="7200801" cy="44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7200" b="1">
                <a:solidFill>
                  <a:srgbClr val="558ED5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PROGETTO TEATRO </a:t>
            </a:r>
          </a:p>
          <a:p>
            <a:pPr algn="ctr">
              <a:defRPr sz="7200" b="1">
                <a:solidFill>
                  <a:srgbClr val="558ED5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IN </a:t>
            </a:r>
          </a:p>
          <a:p>
            <a:pPr algn="ctr">
              <a:defRPr sz="7200" b="1">
                <a:solidFill>
                  <a:srgbClr val="558ED5"/>
                </a:solidFill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3^C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3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407095" y="-244401"/>
            <a:ext cx="9502243" cy="633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95535" y="3717032"/>
            <a:ext cx="8568954" cy="2007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800"/>
            </a:lvl1pPr>
          </a:lstStyle>
          <a:p>
            <a:r>
              <a:t>Il teatro è un’attività culturale e di svago insieme, che aiuta le persone a esprimersi liberamente, ad “aprirsi” senza paure, senza timori, focalizzandosi sulle proprie emozioni.</a:t>
            </a:r>
          </a:p>
        </p:txBody>
      </p:sp>
      <p:pic>
        <p:nvPicPr>
          <p:cNvPr id="4" name="Immagine 3" descr="Immagi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5017008" cy="3346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4584278" y="12372"/>
            <a:ext cx="4122738" cy="6833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800"/>
            </a:lvl1pPr>
          </a:lstStyle>
          <a:p>
            <a:r>
              <a:t>Il progetto teatro è stata un’esperienza costruttiva perché ha insegnato a noi studenti a trovare  dei modi alternativi per esprimerci e inoltre ci ha offerto anche la possibilità di studiare novelle piuttosto che opere teatrali divertendosi e mettendosi in gioco.</a:t>
            </a:r>
          </a:p>
        </p:txBody>
      </p:sp>
      <p:pic>
        <p:nvPicPr>
          <p:cNvPr id="131" name="9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2231" y="123448"/>
            <a:ext cx="3764992" cy="5646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88180" y="228272"/>
            <a:ext cx="8588475" cy="2007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800"/>
            </a:lvl1pPr>
          </a:lstStyle>
          <a:p>
            <a:r>
              <a:t>Tutto questo mi è particolarmente piaciuto perché mi ha aiutato a esprimermi meglio con le altre persone, ad affrontare la mia timidezza con un altro approccio.</a:t>
            </a:r>
          </a:p>
        </p:txBody>
      </p:sp>
      <p:pic>
        <p:nvPicPr>
          <p:cNvPr id="134" name="4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02755" y="2375391"/>
            <a:ext cx="6221612" cy="4148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1" p14:dur="1000">
        <p:pul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15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19516" y="500855"/>
            <a:ext cx="3673198" cy="550912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6260" y="-8811"/>
            <a:ext cx="4940625" cy="5868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just">
              <a:defRPr sz="2800"/>
            </a:pPr>
            <a:r>
              <a:t>Infatti recitare davanti ad altre persone, magari anche con lo scopo di farle ridere, aiuta a superare delle situazioni di imbarazzo. </a:t>
            </a:r>
          </a:p>
          <a:p>
            <a:pPr algn="just">
              <a:defRPr sz="2800"/>
            </a:pPr>
            <a:r>
              <a:t>In aggiunta, serve ad affrontare anche un eventuale giudizio degli altri, riuscendo a distaccarsene.</a:t>
            </a:r>
          </a:p>
          <a:p>
            <a:pPr algn="just">
              <a:defRPr sz="2800"/>
            </a:pPr>
            <a:r>
              <a:t>dire.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3622625" y="152072"/>
            <a:ext cx="5063977" cy="8185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just">
              <a:defRPr sz="2800"/>
            </a:lvl1pPr>
          </a:lstStyle>
          <a:p>
            <a:r>
              <a:t>Da un altro punto di vista è liberatorio perché ti consente di indossare una maschera, come dice Pirandello, che dà il vantaggio non solo di essere ciò che in realtà non sei, ma,all’opposto, ti permette di dire e di fare cose che nella vita di tutti i giorni altrimenti non oseresti né fare, né dire.</a:t>
            </a:r>
          </a:p>
        </p:txBody>
      </p:sp>
      <p:pic>
        <p:nvPicPr>
          <p:cNvPr id="140" name="17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48153" y="667678"/>
            <a:ext cx="3402315" cy="5102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5680819" y="253672"/>
            <a:ext cx="3187006" cy="6350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Di contro questo progetto può essere visto come una perdita di tempo e di ore di scuola perché togliendo spazio alle materie di studio si fa più fatica a terminare il programma scolastico.</a:t>
            </a:r>
          </a:p>
        </p:txBody>
      </p:sp>
      <p:pic>
        <p:nvPicPr>
          <p:cNvPr id="143" name="2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286" y="552972"/>
            <a:ext cx="5150207" cy="3433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9749" y="494972"/>
            <a:ext cx="4279713" cy="490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Altri ancora possono obiettare dicendo che non avrebbe senso fare teatro dal momento che, a prima vista, può sembrare un’attività totalmente sganciata dalla realtà e quindi estranea alle esperienze degli adolescenti. </a:t>
            </a:r>
          </a:p>
        </p:txBody>
      </p:sp>
      <p:pic>
        <p:nvPicPr>
          <p:cNvPr id="146" name="23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15063" y="0"/>
            <a:ext cx="457255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1" p14:dur="1000">
        <p:strips dir="ld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67543" y="476672"/>
            <a:ext cx="8424938" cy="635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Resta il fatto che partecipare a questo progetto mi ha aperto nuovi orizzonti e mi ha fatto capire che ci può essere un modo diverso, alternativo e anche divertente, per imparare la letteratura e questo non può che aiutare noi studenti a crescere con una mentalità più aperta nei confronti della vita e degli altri.</a:t>
            </a:r>
          </a:p>
          <a:p>
            <a:pPr>
              <a:defRPr sz="2800"/>
            </a:pPr>
            <a:r>
              <a:t>Dopo questa esperienza molto positiva, ritengo che fare teatro sia un valido strumento sia di espressione sia di analisi approfondita di un testo. </a:t>
            </a:r>
          </a:p>
          <a:p>
            <a:pPr>
              <a:defRPr sz="2800"/>
            </a:pPr>
            <a:endParaRPr/>
          </a:p>
          <a:p>
            <a:pPr lvl="4" algn="r">
              <a:defRPr sz="2800"/>
            </a:pPr>
            <a:r>
              <a:t>Michele Sangalli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ale">
  <a:themeElements>
    <a:clrScheme name="Via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iale">
      <a:majorFont>
        <a:latin typeface="Helvetica"/>
        <a:ea typeface="Helvetica"/>
        <a:cs typeface="Helvetica"/>
      </a:majorFont>
      <a:minorFont>
        <a:latin typeface="Lucida Sans Unicode"/>
        <a:ea typeface="Lucida Sans Unicode"/>
        <a:cs typeface="Lucida Sans Unicode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ale">
  <a:themeElements>
    <a:clrScheme name="Via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iale">
      <a:majorFont>
        <a:latin typeface="Helvetica"/>
        <a:ea typeface="Helvetica"/>
        <a:cs typeface="Helvetica"/>
      </a:majorFont>
      <a:minorFont>
        <a:latin typeface="Lucida Sans Unicode"/>
        <a:ea typeface="Lucida Sans Unicode"/>
        <a:cs typeface="Lucida Sans Unicode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Presentazione su schermo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Viale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Maura</dc:creator>
  <cp:lastModifiedBy>Maura</cp:lastModifiedBy>
  <cp:revision>1</cp:revision>
  <dcterms:modified xsi:type="dcterms:W3CDTF">2016-04-16T12:17:44Z</dcterms:modified>
</cp:coreProperties>
</file>